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5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5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08" r:id="rId223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23" Type="http://schemas.openxmlformats.org/officeDocument/2006/relationships/slide" Target="slides/slide153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5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6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1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88" name="Google Shape;5088;p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notesSlide" Target="../notesSlides/notesSlide153.xml"/></Relationships>
</file>

<file path=ppt/slides/slide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9" name="Shape 5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0" name="Google Shape;5090;p709"/>
          <p:cNvSpPr txBox="1"/>
          <p:nvPr>
            <p:ph idx="1" type="body"/>
          </p:nvPr>
        </p:nvSpPr>
        <p:spPr>
          <a:xfrm>
            <a:off x="457200" y="1460499"/>
            <a:ext cx="8844570" cy="37242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zh-CN"/>
              <a:t>A prepositional phrase is </a:t>
            </a:r>
            <a:r>
              <a:rPr lang="zh-CN">
                <a:solidFill>
                  <a:srgbClr val="FF0000"/>
                </a:solidFill>
              </a:rPr>
              <a:t>a phrase that begins with the preposition and ends with the object of the preposition</a:t>
            </a:r>
            <a:r>
              <a:rPr lang="zh-CN"/>
              <a:t>.</a:t>
            </a:r>
            <a:endParaRPr/>
          </a:p>
          <a:p>
            <a:pPr indent="-419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zh-CN"/>
              <a:t>For example: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>
                <a:solidFill>
                  <a:srgbClr val="FF0000"/>
                </a:solidFill>
              </a:rPr>
              <a:t>After dinner</a:t>
            </a:r>
            <a:r>
              <a:rPr lang="zh-CN"/>
              <a:t>, let’s get an ice cream cone.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/>
              <a:t>I left my glasses </a:t>
            </a:r>
            <a:r>
              <a:rPr lang="zh-CN">
                <a:solidFill>
                  <a:srgbClr val="FF0000"/>
                </a:solidFill>
              </a:rPr>
              <a:t>beside the TV</a:t>
            </a:r>
            <a:r>
              <a:rPr lang="zh-CN"/>
              <a:t>.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/>
              <a:t>Will you move the bed </a:t>
            </a:r>
            <a:r>
              <a:rPr lang="zh-CN">
                <a:solidFill>
                  <a:srgbClr val="FF0000"/>
                </a:solidFill>
              </a:rPr>
              <a:t>toward the window</a:t>
            </a:r>
            <a:r>
              <a:rPr lang="zh-CN"/>
              <a:t>?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/>
              <a:t>The cloud looks </a:t>
            </a:r>
            <a:r>
              <a:rPr lang="zh-CN">
                <a:solidFill>
                  <a:srgbClr val="FF0000"/>
                </a:solidFill>
              </a:rPr>
              <a:t>like a frog</a:t>
            </a:r>
            <a:r>
              <a:rPr lang="zh-CN"/>
              <a:t>.</a:t>
            </a:r>
            <a:endParaRPr/>
          </a:p>
        </p:txBody>
      </p:sp>
      <p:sp>
        <p:nvSpPr>
          <p:cNvPr id="5091" name="Google Shape;5091;p70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zh-CN"/>
              <a:t>Prepositional phrase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